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6" r:id="rId3"/>
    <p:sldId id="275" r:id="rId4"/>
    <p:sldId id="300" r:id="rId5"/>
    <p:sldId id="260" r:id="rId6"/>
    <p:sldId id="284" r:id="rId7"/>
    <p:sldId id="274" r:id="rId8"/>
    <p:sldId id="298" r:id="rId9"/>
    <p:sldId id="269" r:id="rId10"/>
    <p:sldId id="270" r:id="rId11"/>
    <p:sldId id="303" r:id="rId12"/>
    <p:sldId id="304" r:id="rId13"/>
    <p:sldId id="271" r:id="rId14"/>
    <p:sldId id="272" r:id="rId15"/>
    <p:sldId id="301" r:id="rId16"/>
    <p:sldId id="302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5631" autoAdjust="0"/>
  </p:normalViewPr>
  <p:slideViewPr>
    <p:cSldViewPr snapToGrid="0">
      <p:cViewPr>
        <p:scale>
          <a:sx n="50" d="100"/>
          <a:sy n="50" d="100"/>
        </p:scale>
        <p:origin x="4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62"/>
    </p:cViewPr>
  </p:sorterViewPr>
  <p:notesViewPr>
    <p:cSldViewPr snapToGrid="0">
      <p:cViewPr varScale="1">
        <p:scale>
          <a:sx n="51" d="100"/>
          <a:sy n="51" d="100"/>
        </p:scale>
        <p:origin x="263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85811B-4D30-46A4-9696-22C3D7E3E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9372F-EAA4-489E-A00F-A9BB29AC00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FF6E-2CF9-461C-A6E8-BD06119AC902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CA865-CB19-4C0B-A63B-A03C56B1BB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1565B-45C3-45E2-B37C-158515B78A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B867F-501B-4D51-8255-F22D59EE67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89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38F3-6725-41C5-9B7E-A8DC72E436E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D9BB6-0731-46B7-8815-5310C1CD1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45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matters </a:t>
            </a:r>
          </a:p>
          <a:p>
            <a:endParaRPr lang="en-US" dirty="0"/>
          </a:p>
          <a:p>
            <a:r>
              <a:rPr lang="en-US" dirty="0"/>
              <a:t>Blue </a:t>
            </a:r>
            <a:r>
              <a:rPr lang="en-US" dirty="0" err="1"/>
              <a:t>basecase</a:t>
            </a:r>
            <a:r>
              <a:rPr lang="en-US" dirty="0"/>
              <a:t> is using PPL</a:t>
            </a:r>
          </a:p>
          <a:p>
            <a:r>
              <a:rPr lang="en-US" dirty="0"/>
              <a:t>Green is using 30% higher SI based on Field and LiDAR measurements … more research needed to confirm SI should be higher.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7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Index generated using ‘Site Tools’ with known species and known age of plantation establishment</a:t>
            </a:r>
          </a:p>
          <a:p>
            <a:endParaRPr lang="en-US" dirty="0"/>
          </a:p>
          <a:p>
            <a:r>
              <a:rPr lang="en-US" dirty="0"/>
              <a:t>AGES:</a:t>
            </a:r>
            <a:r>
              <a:rPr lang="en-US" baseline="0" dirty="0"/>
              <a:t>  Field was based on drill </a:t>
            </a:r>
          </a:p>
          <a:p>
            <a:r>
              <a:rPr lang="en-US" baseline="0" dirty="0"/>
              <a:t>LiDAR was based on RESULTS database (planting date)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demonstrates</a:t>
            </a:r>
            <a:r>
              <a:rPr lang="en-US" baseline="0" dirty="0"/>
              <a:t> that it works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But now – it can be used to across the entire block, or across the whole Landscape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6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the previous slides – where height was derived by locating individual trees in the point cloud </a:t>
            </a:r>
          </a:p>
          <a:p>
            <a:endParaRPr lang="en-US" dirty="0"/>
          </a:p>
          <a:p>
            <a:r>
              <a:rPr lang="en-US" dirty="0"/>
              <a:t>This slide show how a LAS metric of p99 could be used to measure the stand height </a:t>
            </a:r>
          </a:p>
          <a:p>
            <a:r>
              <a:rPr lang="en-US" dirty="0"/>
              <a:t>Empirical data is for growth intercept data collected in the field input into ‘Site Tools’ with a known stand age and species. </a:t>
            </a:r>
          </a:p>
          <a:p>
            <a:r>
              <a:rPr lang="en-US" dirty="0"/>
              <a:t>RS data was a p99 LAS metric to estimate height, and using zonal statistics the median height for AOI was generated … this median height was used in Site Tools as above.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5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3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areas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Clear win with even aged / low retention stands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Difficulties with small patch or high retention areas. </a:t>
            </a:r>
          </a:p>
          <a:p>
            <a:endParaRPr lang="en-US" dirty="0"/>
          </a:p>
          <a:p>
            <a:r>
              <a:rPr lang="en-US" dirty="0"/>
              <a:t>Assumptions </a:t>
            </a:r>
          </a:p>
          <a:p>
            <a:pPr marL="228600" indent="-228600">
              <a:buAutoNum type="alphaLcPeriod"/>
            </a:pPr>
            <a:r>
              <a:rPr lang="en-US" dirty="0"/>
              <a:t>GY Curves are a good representation of reality </a:t>
            </a:r>
          </a:p>
          <a:p>
            <a:pPr marL="228600" indent="-228600">
              <a:buAutoNum type="alphaLcPeriod"/>
            </a:pPr>
            <a:r>
              <a:rPr lang="en-US" dirty="0"/>
              <a:t>Young stands: are we measuring site productivity or are we measuring genetic gain.</a:t>
            </a:r>
          </a:p>
          <a:p>
            <a:pPr marL="228600" indent="-228600">
              <a:buAutoNum type="alphaLcPeriod"/>
            </a:pPr>
            <a:r>
              <a:rPr lang="en-US" dirty="0"/>
              <a:t>Climatic or Growing season influences Ecological processes driving 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PEM can we use the ALS metrics to provide a metric of Site Productivity and then project that to unharvested sites?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Should a Productivity Layer be driven by the PEM OR </a:t>
            </a:r>
          </a:p>
          <a:p>
            <a:pPr marL="685800" lvl="1" indent="-228600">
              <a:buAutoNum type="alphaLcPeriod"/>
            </a:pPr>
            <a:endParaRPr lang="en-US" dirty="0"/>
          </a:p>
          <a:p>
            <a:pPr marL="228600" indent="-228600">
              <a:buAutoNum type="alpha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77"/>
            <a:r>
              <a:rPr lang="en-US" dirty="0"/>
              <a:t>NEVER WHAT TO ASSUME </a:t>
            </a:r>
          </a:p>
          <a:p>
            <a:r>
              <a:rPr lang="en-US" dirty="0"/>
              <a:t>Quick Review – of What is LiDAR.?</a:t>
            </a:r>
          </a:p>
          <a:p>
            <a:pPr marL="228569" indent="-228569">
              <a:buAutoNum type="arabicPeriod"/>
            </a:pPr>
            <a:r>
              <a:rPr lang="en-US" dirty="0"/>
              <a:t>Specifically ALS – Aerial Laser Scanning (the sensor mounted on an plane or helicopter – possibly a drone </a:t>
            </a:r>
          </a:p>
          <a:p>
            <a:pPr marL="228569" indent="-228569">
              <a:buAutoNum type="arabicPeriod"/>
            </a:pPr>
            <a:r>
              <a:rPr lang="en-US" dirty="0"/>
              <a:t>Left image – lasers fired, multiple returns</a:t>
            </a:r>
          </a:p>
          <a:p>
            <a:pPr marL="228569" indent="-228569">
              <a:buAutoNum type="arabicPeriod"/>
            </a:pPr>
            <a:r>
              <a:rPr lang="en-US" dirty="0"/>
              <a:t>Main image top down view of the forest stand – of course can be rotated </a:t>
            </a:r>
          </a:p>
          <a:p>
            <a:pPr marL="228569" indent="-228569">
              <a:buAutoNum type="arabicPeriod"/>
            </a:pPr>
            <a:r>
              <a:rPr lang="en-US" dirty="0"/>
              <a:t>Standard Products / Models </a:t>
            </a:r>
          </a:p>
          <a:p>
            <a:pPr marL="685707" lvl="1" indent="-228569">
              <a:buAutoNum type="arabicPeriod"/>
            </a:pPr>
            <a:r>
              <a:rPr lang="en-US" dirty="0"/>
              <a:t>Left is a high resolution terrain model </a:t>
            </a:r>
          </a:p>
          <a:p>
            <a:pPr marL="685707" lvl="1" indent="-228569">
              <a:buAutoNum type="arabicPeriod"/>
            </a:pPr>
            <a:r>
              <a:rPr lang="en-US" dirty="0"/>
              <a:t>Right side is the canopy height model yellow youngest stands … or shortest </a:t>
            </a:r>
          </a:p>
          <a:p>
            <a:pPr marL="1142845" lvl="2" indent="-228569">
              <a:buAutoNum type="arabicPeriod"/>
            </a:pPr>
            <a:r>
              <a:rPr lang="en-US" dirty="0"/>
              <a:t>Ramping up through our tallest, highly productive, and older </a:t>
            </a:r>
          </a:p>
          <a:p>
            <a:pPr marL="1599984" lvl="3" indent="-228569">
              <a:buAutoNum type="arabicPeriod"/>
            </a:pPr>
            <a:r>
              <a:rPr lang="en-US" dirty="0"/>
              <a:t>Though not necessarily oldest stands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79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77"/>
            <a:r>
              <a:rPr lang="en-US" dirty="0"/>
              <a:t>NEVER WHAT TO ASSUME </a:t>
            </a:r>
          </a:p>
          <a:p>
            <a:r>
              <a:rPr lang="en-US" dirty="0"/>
              <a:t>Quick Review – of What is LiDAR.?</a:t>
            </a:r>
          </a:p>
          <a:p>
            <a:pPr marL="228569" indent="-228569">
              <a:buAutoNum type="arabicPeriod"/>
            </a:pPr>
            <a:r>
              <a:rPr lang="en-US" dirty="0"/>
              <a:t>Specifically ALS – Aerial Laser Scanning (the sensor mounted on an plane or helicopter – possibly a drone </a:t>
            </a:r>
          </a:p>
          <a:p>
            <a:pPr marL="228569" indent="-228569">
              <a:buAutoNum type="arabicPeriod"/>
            </a:pPr>
            <a:r>
              <a:rPr lang="en-US" dirty="0"/>
              <a:t>Left image – lasers fired, multiple returns</a:t>
            </a:r>
          </a:p>
          <a:p>
            <a:pPr marL="228569" indent="-228569">
              <a:buAutoNum type="arabicPeriod"/>
            </a:pPr>
            <a:r>
              <a:rPr lang="en-US" dirty="0"/>
              <a:t>Main image top down view of the forest stand – of course can be rotated </a:t>
            </a:r>
          </a:p>
          <a:p>
            <a:pPr marL="228569" indent="-228569">
              <a:buAutoNum type="arabicPeriod"/>
            </a:pPr>
            <a:r>
              <a:rPr lang="en-US" dirty="0"/>
              <a:t>Standard Products / Models </a:t>
            </a:r>
          </a:p>
          <a:p>
            <a:pPr marL="685707" lvl="1" indent="-228569">
              <a:buAutoNum type="arabicPeriod"/>
            </a:pPr>
            <a:r>
              <a:rPr lang="en-US" dirty="0"/>
              <a:t>Left is a high resolution terrain model </a:t>
            </a:r>
          </a:p>
          <a:p>
            <a:pPr marL="685707" lvl="1" indent="-228569">
              <a:buAutoNum type="arabicPeriod"/>
            </a:pPr>
            <a:r>
              <a:rPr lang="en-US" dirty="0"/>
              <a:t>Right side is the canopy height model yellow youngest stands … or shortest </a:t>
            </a:r>
          </a:p>
          <a:p>
            <a:pPr marL="1142845" lvl="2" indent="-228569">
              <a:buAutoNum type="arabicPeriod"/>
            </a:pPr>
            <a:r>
              <a:rPr lang="en-US" dirty="0"/>
              <a:t>Ramping up through our tallest, highly productive, and older </a:t>
            </a:r>
          </a:p>
          <a:p>
            <a:pPr marL="1599984" lvl="3" indent="-228569">
              <a:buAutoNum type="arabicPeriod"/>
            </a:pPr>
            <a:r>
              <a:rPr lang="en-US" dirty="0"/>
              <a:t>Though not necessarily oldest stands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2818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9D877-450F-447C-830E-03B847988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Top: Digital Elevation Model, </a:t>
            </a:r>
            <a:r>
              <a:rPr lang="en-US" dirty="0" err="1"/>
              <a:t>Hillshade</a:t>
            </a:r>
            <a:r>
              <a:rPr lang="en-US" dirty="0"/>
              <a:t> model</a:t>
            </a:r>
          </a:p>
          <a:p>
            <a:r>
              <a:rPr lang="en-US" dirty="0"/>
              <a:t>Middle: Slope, Aspect, General Curvature, Positive Openness</a:t>
            </a:r>
          </a:p>
          <a:p>
            <a:r>
              <a:rPr lang="en-US" dirty="0"/>
              <a:t>Bottom: Topographic Position Index, Multiresolution Index of Valley bottom flatness, Terrain Ruggedness Index, Topographic Wetness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3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various layers derived from the 1m</a:t>
            </a:r>
            <a:r>
              <a:rPr lang="en-US" baseline="30000" dirty="0"/>
              <a:t>2 </a:t>
            </a:r>
            <a:r>
              <a:rPr lang="en-US" baseline="0" dirty="0"/>
              <a:t>DTM (LiDAR acquired) </a:t>
            </a:r>
          </a:p>
          <a:p>
            <a:r>
              <a:rPr lang="en-US" baseline="0" dirty="0"/>
              <a:t>RIGHT: 2 layers</a:t>
            </a:r>
          </a:p>
          <a:p>
            <a:pPr marL="228600" indent="-228600">
              <a:buAutoNum type="alphaLcPeriod"/>
            </a:pPr>
            <a:r>
              <a:rPr lang="en-US" baseline="0" dirty="0" err="1"/>
              <a:t>Coloured</a:t>
            </a:r>
            <a:r>
              <a:rPr lang="en-US" baseline="0" dirty="0"/>
              <a:t> based map K-means classified raster.  The k-means method does groups the variability of the input layers.  This is a first approximation of site series.  Generally, orange and yellow tones are drier, salmon is toe slope, and green and blues are wetter. </a:t>
            </a:r>
          </a:p>
          <a:p>
            <a:pPr marL="228600" indent="-228600">
              <a:buAutoNum type="alphaLcPeriod"/>
            </a:pPr>
            <a:r>
              <a:rPr lang="en-US" baseline="0" dirty="0"/>
              <a:t>Lines/polygons are the BEC SBSwk1 site series that were mapped the previous summer, before the generation of the k-means layer.  </a:t>
            </a:r>
            <a:r>
              <a:rPr lang="en-US" i="1" baseline="0" dirty="0"/>
              <a:t>What is amazing to me is that already without empirical training data is that the polygons and </a:t>
            </a:r>
            <a:r>
              <a:rPr lang="en-US" i="1" baseline="0" dirty="0" err="1"/>
              <a:t>colour</a:t>
            </a:r>
            <a:r>
              <a:rPr lang="en-US" i="1" baseline="0" dirty="0"/>
              <a:t> fit well together.  </a:t>
            </a:r>
          </a:p>
          <a:p>
            <a:pPr marL="0" indent="0">
              <a:buNone/>
            </a:pPr>
            <a:r>
              <a:rPr lang="en-US" i="1" baseline="0" dirty="0"/>
              <a:t>	- Site series 01/05 and 01 are drier sites at Aleza, 08 tend to be rich moist sites.  09 and 10 are water receiving and often shallow to water-table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pretty pictures to Data Interpretation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3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Steps – need to automate</a:t>
            </a:r>
            <a:r>
              <a:rPr lang="en-US" baseline="0" dirty="0"/>
              <a:t> this </a:t>
            </a:r>
          </a:p>
          <a:p>
            <a:endParaRPr lang="en-US" baseline="0" dirty="0"/>
          </a:p>
          <a:p>
            <a:r>
              <a:rPr lang="en-US" i="1" baseline="0" dirty="0"/>
              <a:t>Note polygon numbers are not site series … just an ID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9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A339-832E-427A-87A1-B5BAA690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0B7F2-45C4-481A-B1CF-7956AE2F8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64D32-01D8-448C-9D1D-2CDB6C1E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D8F45-D437-4F3F-9FD8-625E13C7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39D6A-29B9-4E79-A627-1C1523F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Colin Chisholm RPF</a:t>
            </a:r>
          </a:p>
        </p:txBody>
      </p:sp>
    </p:spTree>
    <p:extLst>
      <p:ext uri="{BB962C8B-B14F-4D97-AF65-F5344CB8AC3E}">
        <p14:creationId xmlns:p14="http://schemas.microsoft.com/office/powerpoint/2010/main" val="52035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2D95-53B0-4E1D-9C8D-A5A75C2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AA851-4870-4BE5-A812-2A0A49940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BB2C-83A0-4460-997E-2FF8358B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D308-CC36-4D77-B482-9E37D5D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B800A-58B1-44E3-807D-641EFDFA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27DA9-6667-4387-8284-41C3AC14E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9DB06-BE5F-4B84-8FD1-2F92AB3C5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BFCE-6AED-47FD-A92F-8812E4E8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727-33EE-4DF9-BD6B-8F63CE04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2CF44-1FE8-4E1C-82D5-7AF7B048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280A-1E45-443E-ACAC-D297EA3A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328C-7798-4B20-969D-A023625D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01E1-40B6-4BCB-A702-74A17289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5924-2A6E-45CF-A860-D84976B6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0AC50-6DF6-46D6-9380-63C1065B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95D737-B54A-4968-8D30-58038304BBE4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Colin Chisholm RPF</a:t>
            </a:r>
          </a:p>
        </p:txBody>
      </p:sp>
    </p:spTree>
    <p:extLst>
      <p:ext uri="{BB962C8B-B14F-4D97-AF65-F5344CB8AC3E}">
        <p14:creationId xmlns:p14="http://schemas.microsoft.com/office/powerpoint/2010/main" val="210350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074E-2FF0-474B-B236-7935C8C0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FB0D-9D4B-46D3-99A9-8BB3ABE9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F5236-025A-4A5E-9F49-FA605D66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AE4AE-9685-4640-AEFF-E7EA808F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CAEA-DBEC-4FFC-B629-C9FC9BF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9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F908-0BFF-493F-95F5-43057F34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6B6B-3709-460D-9596-DE14DFE70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E8E19-5627-4883-9158-1D558D50A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FD09-6F79-4D31-BEB2-58034B52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55CF7-91F1-497B-AD4C-6702D2DD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2BF7A-0C42-452C-9DCD-2E51E22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6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979A-F396-4A21-80E3-84BBD46F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76BD8-47D5-4ECF-9A63-584E3716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28829-64FC-4D67-88A7-DAC5A24A1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36FD6-FD2A-466C-9D07-CF237E981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CAD13-9D42-414F-A94E-DE96A141A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7E299-0EA8-4319-9330-2ACBC22D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F207F-14D5-4503-B478-01DE7D7A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F5F026-0326-4CB2-8D3F-B08E3949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4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415F-1C9C-4847-89EE-D9CAB187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8963-3BDF-47E5-B47D-6BD52CF9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82AE-AB0A-4479-B746-10D52786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4256D-E775-49FC-89CB-9C3427B2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4894D-0EC5-4D5A-8068-1E670895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D191-E05E-4423-82AB-97D3CADF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E54A-839B-45FA-BF69-8BF40DE7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4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A05E-2569-4430-85AE-8C883FA0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EC00-7D8F-46A7-A512-A148E045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560B3-AE15-431B-909F-78FB9BB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F0F7-80E9-48B2-A8EC-12A00833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4F29F-2C45-421D-BE82-FFF73E1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4198-812F-4319-9B37-345AFA31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8472-D73A-443C-B162-1C9ED37B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45447-5450-4421-A1E2-82396E909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DE325-EC4B-4DE6-B22E-ECEEC8D13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96087-C494-4324-BC6A-905304F1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45DD-A20C-49CD-B1C9-129266BB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80421-DA4E-4C3C-9457-49E3F43C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E2DDC-352F-4A66-8D4E-762690EF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73AB-C0C9-414F-9347-CC8A4192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3674-0138-42EA-A666-93CBD1F6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D8DA-657C-4ADC-B6D8-CD6ACAF4E8BE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FA78C-D19C-4FAC-B083-A9CF634DC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5B23F-10CE-45F6-A657-2E2C13C68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5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8883-CEEE-466C-9629-DE704E967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 Slides for 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6BC0-B42A-46A7-9739-F4DB43DDE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past presentations by </a:t>
            </a:r>
          </a:p>
          <a:p>
            <a:endParaRPr lang="en-US" dirty="0"/>
          </a:p>
          <a:p>
            <a:r>
              <a:rPr lang="en-US" dirty="0"/>
              <a:t>Colin Chisholm RPF </a:t>
            </a:r>
          </a:p>
          <a:p>
            <a:r>
              <a:rPr lang="en-US" dirty="0"/>
              <a:t>Assistant Manager ALRF</a:t>
            </a:r>
          </a:p>
        </p:txBody>
      </p:sp>
    </p:spTree>
    <p:extLst>
      <p:ext uri="{BB962C8B-B14F-4D97-AF65-F5344CB8AC3E}">
        <p14:creationId xmlns:p14="http://schemas.microsoft.com/office/powerpoint/2010/main" val="162272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150"/>
            <a:ext cx="7734502" cy="6569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4618" y="365124"/>
            <a:ext cx="317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Stand Level Pre-Stratification of Site Series  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86" y="348473"/>
            <a:ext cx="11165114" cy="2875410"/>
          </a:xfrm>
        </p:spPr>
        <p:txBody>
          <a:bodyPr anchor="t">
            <a:noAutofit/>
          </a:bodyPr>
          <a:lstStyle/>
          <a:p>
            <a:pPr algn="l"/>
            <a:r>
              <a:rPr lang="en-US" sz="4000" cap="small" dirty="0">
                <a:ln>
                  <a:noFill/>
                </a:ln>
              </a:rPr>
              <a:t>Aleza Lake Research Forest </a:t>
            </a:r>
            <a:br>
              <a:rPr lang="en-US" sz="4800" cap="small" dirty="0">
                <a:ln>
                  <a:noFill/>
                </a:ln>
              </a:rPr>
            </a:br>
            <a:r>
              <a:rPr lang="en-US" sz="4800" cap="small" dirty="0">
                <a:ln>
                  <a:noFill/>
                </a:ln>
              </a:rPr>
              <a:t>Considering Site Productivity </a:t>
            </a:r>
            <a:br>
              <a:rPr lang="en-US" sz="3200" dirty="0">
                <a:ln>
                  <a:noFill/>
                </a:ln>
              </a:rPr>
            </a:br>
            <a:br>
              <a:rPr lang="en-US" sz="32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presented by: 	Colin Chisholm RPF, MSc. Candidate</a:t>
            </a:r>
            <a:br>
              <a:rPr lang="en-US" sz="24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	     for: 	PEM Methods Development – Spring 2018</a:t>
            </a:r>
            <a:br>
              <a:rPr lang="en-US" sz="24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			</a:t>
            </a:r>
            <a:r>
              <a:rPr lang="en-US" sz="2000" dirty="0">
                <a:ln>
                  <a:noFill/>
                </a:ln>
              </a:rPr>
              <a:t>March 13, 2018</a:t>
            </a:r>
            <a:br>
              <a:rPr lang="en-US" sz="3200" dirty="0">
                <a:ln>
                  <a:noFill/>
                </a:ln>
              </a:rPr>
            </a:br>
            <a:br>
              <a:rPr lang="en-US" sz="3200" dirty="0">
                <a:ln>
                  <a:noFill/>
                </a:ln>
              </a:rPr>
            </a:br>
            <a:endParaRPr lang="en-US" sz="3200" dirty="0">
              <a:ln>
                <a:noFill/>
              </a:ln>
            </a:endParaRPr>
          </a:p>
        </p:txBody>
      </p:sp>
      <p:sp>
        <p:nvSpPr>
          <p:cNvPr id="4" name="AutoShape 5" descr="Image result for Natural Resources Canada"/>
          <p:cNvSpPr>
            <a:spLocks noChangeAspect="1" noChangeArrowheads="1"/>
          </p:cNvSpPr>
          <p:nvPr/>
        </p:nvSpPr>
        <p:spPr bwMode="auto">
          <a:xfrm>
            <a:off x="1679575" y="-776288"/>
            <a:ext cx="6267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3400" y="5800485"/>
            <a:ext cx="11392145" cy="714615"/>
            <a:chOff x="442792" y="6280712"/>
            <a:chExt cx="11392145" cy="71461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417" y="6280712"/>
              <a:ext cx="3978520" cy="685800"/>
            </a:xfrm>
            <a:prstGeom prst="rect">
              <a:avLst/>
            </a:prstGeom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2" y="6309527"/>
              <a:ext cx="192280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46112-C85C-44E4-B10A-6426B8DF73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3595598"/>
            <a:ext cx="12180887" cy="18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5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EDF6-976C-41CD-9F38-39AD4010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ALRF Timber Supply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2EEFEF36-BFDA-49F0-974B-C471603E0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12332"/>
            <a:ext cx="4343401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B9F5B-9CD7-441A-A2BB-5ECE890B1C70}"/>
              </a:ext>
            </a:extLst>
          </p:cNvPr>
          <p:cNvSpPr txBox="1"/>
          <p:nvPr/>
        </p:nvSpPr>
        <p:spPr>
          <a:xfrm>
            <a:off x="9906000" y="5638800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THLB: 5,787ha.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A4FC7D-645F-4095-9B77-77C73964F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497250"/>
            <a:ext cx="580349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5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589006" cy="4525963"/>
          </a:xfrm>
        </p:spPr>
        <p:txBody>
          <a:bodyPr>
            <a:normAutofit/>
          </a:bodyPr>
          <a:lstStyle/>
          <a:p>
            <a:r>
              <a:rPr lang="en-US" sz="2800" dirty="0">
                <a:ln>
                  <a:noFill/>
                </a:ln>
              </a:rPr>
              <a:t>Initially Examined with FUSION/ LDV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9492" y="269631"/>
            <a:ext cx="4383794" cy="2661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4C251-9718-4565-BF54-CE953CC1D8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196" y="3068135"/>
            <a:ext cx="8650604" cy="2646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74698-2E66-492B-ABF7-6364D0505213}"/>
              </a:ext>
            </a:extLst>
          </p:cNvPr>
          <p:cNvSpPr txBox="1"/>
          <p:nvPr/>
        </p:nvSpPr>
        <p:spPr>
          <a:xfrm>
            <a:off x="2819400" y="571500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Measuring tree heights in the point-cloud </a:t>
            </a:r>
          </a:p>
          <a:p>
            <a:pPr algn="ctr"/>
            <a:r>
              <a:rPr lang="en-US" sz="2000" dirty="0"/>
              <a:t>Screenshots form USDA’s Fusion/LDV </a:t>
            </a:r>
          </a:p>
        </p:txBody>
      </p:sp>
    </p:spTree>
    <p:extLst>
      <p:ext uri="{BB962C8B-B14F-4D97-AF65-F5344CB8AC3E}">
        <p14:creationId xmlns:p14="http://schemas.microsoft.com/office/powerpoint/2010/main" val="96359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141932" y="661957"/>
            <a:ext cx="8229600" cy="1143000"/>
          </a:xfrm>
        </p:spPr>
        <p:txBody>
          <a:bodyPr/>
          <a:lstStyle/>
          <a:p>
            <a:r>
              <a:rPr lang="en-US" dirty="0"/>
              <a:t>Site Productivity 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41932" y="1747384"/>
            <a:ext cx="9908136" cy="4112503"/>
            <a:chOff x="0" y="0"/>
            <a:chExt cx="4388900" cy="1821671"/>
          </a:xfrm>
        </p:grpSpPr>
        <p:sp>
          <p:nvSpPr>
            <p:cNvPr id="7" name="TextBox 1"/>
            <p:cNvSpPr txBox="1"/>
            <p:nvPr/>
          </p:nvSpPr>
          <p:spPr>
            <a:xfrm>
              <a:off x="625487" y="1414965"/>
              <a:ext cx="3137926" cy="406706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/>
                <a:t>measuring tree heights in the pointcloud</a:t>
              </a:r>
            </a:p>
            <a:p>
              <a:pPr algn="ctr"/>
              <a:r>
                <a:rPr lang="en-US" sz="2000" dirty="0"/>
                <a:t>Screenshots generated from USDA's Fusion LDV</a:t>
              </a:r>
            </a:p>
            <a:p>
              <a:endParaRPr lang="en-US" sz="24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0" y="0"/>
              <a:ext cx="4388900" cy="1376824"/>
              <a:chOff x="0" y="0"/>
              <a:chExt cx="4388900" cy="137682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8359" y="0"/>
                <a:ext cx="1430541" cy="13768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29" y="0"/>
                <a:ext cx="1461561" cy="137682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426277" cy="1376824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815102" y="1747380"/>
          <a:ext cx="3234966" cy="3108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LiDAR 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Field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 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max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9.18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8.94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8.53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8.43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7.88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7.92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Stdev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1.33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CI </a:t>
                      </a:r>
                      <a:r>
                        <a:rPr lang="el-GR" sz="1400" u="none" strike="noStrike" dirty="0">
                          <a:effectLst/>
                        </a:rPr>
                        <a:t>α =0.05</a:t>
                      </a:r>
                      <a:endParaRPr lang="el-GR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0.650</a:t>
                      </a:r>
                      <a:endParaRPr lang="en-US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0.509</a:t>
                      </a:r>
                      <a:endParaRPr lang="en-US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Site Index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74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255843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884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noFill/>
                </a:ln>
              </a:rPr>
              <a:t>ALS/LiDAR Area Based Approach 99%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2209801"/>
            <a:ext cx="7848600" cy="419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427097-41E7-46CA-B010-0443805C4E82}"/>
              </a:ext>
            </a:extLst>
          </p:cNvPr>
          <p:cNvSpPr/>
          <p:nvPr/>
        </p:nvSpPr>
        <p:spPr>
          <a:xfrm>
            <a:off x="9405257" y="392812"/>
            <a:ext cx="2296886" cy="6072375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89364-BAF5-4A12-826B-7FA12480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78" y="2596234"/>
            <a:ext cx="7217985" cy="3427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3D7AC-2F9E-4BE4-A1FB-172E56CD9E72}"/>
              </a:ext>
            </a:extLst>
          </p:cNvPr>
          <p:cNvSpPr/>
          <p:nvPr/>
        </p:nvSpPr>
        <p:spPr>
          <a:xfrm>
            <a:off x="8763000" y="379178"/>
            <a:ext cx="937251" cy="960438"/>
          </a:xfrm>
          <a:prstGeom prst="roundRect">
            <a:avLst>
              <a:gd name="adj" fmla="val 8334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4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8A24B-F122-48D2-80D3-23CB01865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91786"/>
            <a:ext cx="7086600" cy="6442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3F252-FFBB-44F5-A691-B44D3D90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84798"/>
            <a:ext cx="4730750" cy="1325563"/>
          </a:xfrm>
        </p:spPr>
        <p:txBody>
          <a:bodyPr/>
          <a:lstStyle/>
          <a:p>
            <a:pPr algn="l"/>
            <a:r>
              <a:rPr lang="en-US" dirty="0" err="1"/>
              <a:t>SiteTools</a:t>
            </a:r>
            <a:r>
              <a:rPr lang="en-US" dirty="0"/>
              <a:t>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85FD-F0C0-440D-B558-4738150C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3434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n>
                  <a:noFill/>
                </a:ln>
              </a:rPr>
              <a:t>RESULTS Database</a:t>
            </a:r>
          </a:p>
          <a:p>
            <a:pPr lvl="1"/>
            <a:r>
              <a:rPr lang="en-US" dirty="0">
                <a:ln>
                  <a:noFill/>
                </a:ln>
              </a:rPr>
              <a:t>Historical Activities</a:t>
            </a:r>
          </a:p>
          <a:p>
            <a:pPr lvl="1"/>
            <a:r>
              <a:rPr lang="en-US" dirty="0">
                <a:ln>
                  <a:noFill/>
                </a:ln>
              </a:rPr>
              <a:t>Planting year and species</a:t>
            </a:r>
          </a:p>
          <a:p>
            <a:pPr lvl="1"/>
            <a:r>
              <a:rPr lang="en-US" dirty="0">
                <a:ln>
                  <a:noFill/>
                </a:ln>
              </a:rPr>
              <a:t>Survey Data</a:t>
            </a:r>
          </a:p>
          <a:p>
            <a:pPr lvl="1"/>
            <a:r>
              <a:rPr lang="en-US" dirty="0">
                <a:ln>
                  <a:noFill/>
                </a:ln>
              </a:rPr>
              <a:t>Stratified(?)</a:t>
            </a:r>
          </a:p>
          <a:p>
            <a:endParaRPr lang="en-US" dirty="0">
              <a:ln>
                <a:noFill/>
              </a:ln>
            </a:endParaRPr>
          </a:p>
          <a:p>
            <a:r>
              <a:rPr lang="en-US" dirty="0">
                <a:ln>
                  <a:noFill/>
                </a:ln>
              </a:rPr>
              <a:t>LiDAR Stand Height</a:t>
            </a:r>
          </a:p>
          <a:p>
            <a:endParaRPr lang="en-US" i="1" dirty="0">
              <a:ln>
                <a:noFill/>
              </a:ln>
            </a:endParaRPr>
          </a:p>
          <a:p>
            <a:r>
              <a:rPr lang="en-US" i="1" dirty="0">
                <a:ln>
                  <a:noFill/>
                </a:ln>
              </a:rPr>
              <a:t>Potential to associate LiDAR-PEM with Site Indices </a:t>
            </a:r>
          </a:p>
          <a:p>
            <a:endParaRPr lang="en-US" dirty="0">
              <a:ln>
                <a:noFill/>
              </a:ln>
            </a:endParaRPr>
          </a:p>
          <a:p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2573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0CDD-E21A-4E1C-ABEF-E94D0748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4BDF-9DEE-481B-B4CE-5EB33D12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Problem areas </a:t>
            </a:r>
          </a:p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Assumptions</a:t>
            </a:r>
          </a:p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PEM site series association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3D75F-5B58-43AF-A622-CD7ED27B51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4604675"/>
            <a:ext cx="12180887" cy="188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D7660-2124-4042-9288-02E5D2A13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1523"/>
            <a:ext cx="5963717" cy="340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2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04782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MT" panose="020B0502020104020203" pitchFamily="34" charset="0"/>
              </a:rPr>
              <a:t>LiDAR / Aerial Laser Scanning (ALS)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371600"/>
            <a:ext cx="3042027" cy="5149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415"/>
          <a:stretch/>
        </p:blipFill>
        <p:spPr>
          <a:xfrm>
            <a:off x="3310883" y="1371600"/>
            <a:ext cx="6263248" cy="3428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83"/>
          <a:stretch/>
        </p:blipFill>
        <p:spPr>
          <a:xfrm>
            <a:off x="3301064" y="4887194"/>
            <a:ext cx="6260573" cy="16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622" y="457200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MT" panose="020B0502020104020203" pitchFamily="34" charset="0"/>
              </a:rPr>
              <a:t>LiDAR / Aerial Laser Scanning (ALS)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6" y="1429601"/>
            <a:ext cx="2724149" cy="4611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61" y="1415312"/>
            <a:ext cx="5297365" cy="3066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200" y="1600200"/>
            <a:ext cx="9675267" cy="4876800"/>
            <a:chOff x="228600" y="2799969"/>
            <a:chExt cx="8114920" cy="34772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" y="2799969"/>
              <a:ext cx="4547191" cy="3477263"/>
            </a:xfrm>
            <a:prstGeom prst="rect">
              <a:avLst/>
            </a:prstGeom>
            <a:ln w="76200">
              <a:solidFill>
                <a:schemeClr val="tx1"/>
              </a:solidFill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372" y="2895600"/>
              <a:ext cx="3902148" cy="3377513"/>
            </a:xfrm>
            <a:prstGeom prst="rect">
              <a:avLst/>
            </a:prstGeom>
            <a:ln w="76200">
              <a:solidFill>
                <a:schemeClr val="tx1"/>
              </a:solidFill>
            </a:ln>
            <a:effectLst>
              <a:reflection blurRad="12700" stA="30000" endPos="30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334006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7875" l="1030" r="97555">
                        <a14:foregroundMark x1="38224" y1="34250" x2="80824" y2="69125"/>
                        <a14:foregroundMark x1="76834" y1="32563" x2="75804" y2="82875"/>
                        <a14:foregroundMark x1="1673" y1="77563" x2="95882" y2="77438"/>
                        <a14:foregroundMark x1="10296" y1="85563" x2="91120" y2="85688"/>
                        <a14:foregroundMark x1="6178" y1="91750" x2="59073" y2="95688"/>
                        <a14:foregroundMark x1="25611" y1="97875" x2="87387" y2="94000"/>
                        <a14:foregroundMark x1="32304" y1="6125" x2="70914" y2="3000"/>
                        <a14:backgroundMark x1="5792" y1="97438" x2="16088" y2="99000"/>
                        <a14:backgroundMark x1="87130" y1="98875" x2="98456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791" y="160185"/>
            <a:ext cx="2834640" cy="5837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78"/>
            <a:ext cx="5829300" cy="1460500"/>
          </a:xfrm>
        </p:spPr>
        <p:txBody>
          <a:bodyPr/>
          <a:lstStyle/>
          <a:p>
            <a:pPr marL="971550" indent="-971550">
              <a:tabLst>
                <a:tab pos="2403475" algn="l"/>
              </a:tabLst>
            </a:pPr>
            <a:r>
              <a:rPr lang="en-US" dirty="0"/>
              <a:t>Models – </a:t>
            </a:r>
            <a:r>
              <a:rPr lang="en-US" i="1" dirty="0"/>
              <a:t>Derived from 	ALS/LiDAR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0178"/>
            <a:ext cx="63754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Digital Terrain Model </a:t>
            </a:r>
          </a:p>
          <a:p>
            <a:r>
              <a:rPr lang="en-US" sz="3200" dirty="0"/>
              <a:t>Canopy Height Model </a:t>
            </a:r>
            <a:r>
              <a:rPr lang="en-US" dirty="0"/>
              <a:t>(Forest Stands)</a:t>
            </a:r>
          </a:p>
          <a:p>
            <a:r>
              <a:rPr lang="en-US" sz="3200" dirty="0"/>
              <a:t>Individual Tree Detection </a:t>
            </a:r>
          </a:p>
          <a:p>
            <a:r>
              <a:rPr lang="en-US" sz="3200" dirty="0"/>
              <a:t>Hydrology Models 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2791" y="2350539"/>
            <a:ext cx="2834640" cy="295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7994" y="1099767"/>
            <a:ext cx="143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Forest Stands</a:t>
            </a:r>
          </a:p>
          <a:p>
            <a:r>
              <a:rPr lang="en-US" sz="1400" i="1" dirty="0"/>
              <a:t>‘empirical data’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87994" y="3066312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Raw LAS Data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994" y="5561633"/>
            <a:ext cx="146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Informational</a:t>
            </a:r>
          </a:p>
          <a:p>
            <a:r>
              <a:rPr lang="en-US" i="1" dirty="0"/>
              <a:t>Models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2791" y="5114475"/>
            <a:ext cx="2834640" cy="1321296"/>
            <a:chOff x="7092947" y="4629864"/>
            <a:chExt cx="2486647" cy="8673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7287465" y="4435346"/>
              <a:ext cx="867349" cy="12563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Content Placeholder 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8517318" y="4434937"/>
              <a:ext cx="867349" cy="125720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Arrow: Down 5"/>
          <p:cNvSpPr/>
          <p:nvPr/>
        </p:nvSpPr>
        <p:spPr>
          <a:xfrm>
            <a:off x="9705532" y="1099767"/>
            <a:ext cx="704850" cy="155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9716642" y="4052517"/>
            <a:ext cx="704850" cy="155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2410C8-41BB-4BEB-974B-4E3E1FA29696}"/>
              </a:ext>
            </a:extLst>
          </p:cNvPr>
          <p:cNvSpPr/>
          <p:nvPr/>
        </p:nvSpPr>
        <p:spPr>
          <a:xfrm>
            <a:off x="6414008" y="4297364"/>
            <a:ext cx="2286000" cy="1828800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50BD47-3A4E-4E35-9EF9-A140F76B144E}"/>
              </a:ext>
            </a:extLst>
          </p:cNvPr>
          <p:cNvSpPr/>
          <p:nvPr/>
        </p:nvSpPr>
        <p:spPr>
          <a:xfrm>
            <a:off x="8991600" y="4297364"/>
            <a:ext cx="2286000" cy="1828800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20FC7B-78C7-4238-A16D-17E1E6D0D3C0}"/>
              </a:ext>
            </a:extLst>
          </p:cNvPr>
          <p:cNvSpPr/>
          <p:nvPr/>
        </p:nvSpPr>
        <p:spPr>
          <a:xfrm>
            <a:off x="1291480" y="4297364"/>
            <a:ext cx="2286000" cy="1828800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93ABCE-CBA6-49D5-A3AB-D9D1055DF796}"/>
              </a:ext>
            </a:extLst>
          </p:cNvPr>
          <p:cNvSpPr/>
          <p:nvPr/>
        </p:nvSpPr>
        <p:spPr>
          <a:xfrm>
            <a:off x="3869073" y="4297364"/>
            <a:ext cx="2286000" cy="1828800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1EE346-F508-4911-9280-7A9D7579F417}"/>
              </a:ext>
            </a:extLst>
          </p:cNvPr>
          <p:cNvSpPr/>
          <p:nvPr/>
        </p:nvSpPr>
        <p:spPr>
          <a:xfrm>
            <a:off x="5993386" y="2304144"/>
            <a:ext cx="2286000" cy="1828800"/>
          </a:xfrm>
          <a:prstGeom prst="round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1184C3-EC43-4B4F-B301-E066CA16B25D}"/>
              </a:ext>
            </a:extLst>
          </p:cNvPr>
          <p:cNvSpPr/>
          <p:nvPr/>
        </p:nvSpPr>
        <p:spPr>
          <a:xfrm>
            <a:off x="8570978" y="2304144"/>
            <a:ext cx="2286000" cy="1828800"/>
          </a:xfrm>
          <a:prstGeom prst="round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FDE84D-16B0-4513-9FBC-DA2A9CE724D4}"/>
              </a:ext>
            </a:extLst>
          </p:cNvPr>
          <p:cNvSpPr/>
          <p:nvPr/>
        </p:nvSpPr>
        <p:spPr>
          <a:xfrm>
            <a:off x="838200" y="2304144"/>
            <a:ext cx="2286000" cy="1828800"/>
          </a:xfrm>
          <a:prstGeom prst="round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7B5C26-5B83-46F0-9C43-EE665C4DE46D}"/>
              </a:ext>
            </a:extLst>
          </p:cNvPr>
          <p:cNvSpPr/>
          <p:nvPr/>
        </p:nvSpPr>
        <p:spPr>
          <a:xfrm>
            <a:off x="3415793" y="2304144"/>
            <a:ext cx="2286000" cy="1828800"/>
          </a:xfrm>
          <a:prstGeom prst="round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FB34BE-09DF-4314-BDA7-9F298F159830}"/>
              </a:ext>
            </a:extLst>
          </p:cNvPr>
          <p:cNvSpPr/>
          <p:nvPr/>
        </p:nvSpPr>
        <p:spPr>
          <a:xfrm>
            <a:off x="6411985" y="310924"/>
            <a:ext cx="2286000" cy="1828800"/>
          </a:xfrm>
          <a:prstGeom prst="round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87F910-98B0-41FF-A6BE-22FBC5E37915}"/>
              </a:ext>
            </a:extLst>
          </p:cNvPr>
          <p:cNvSpPr/>
          <p:nvPr/>
        </p:nvSpPr>
        <p:spPr>
          <a:xfrm>
            <a:off x="8989577" y="310924"/>
            <a:ext cx="2286000" cy="1828800"/>
          </a:xfrm>
          <a:prstGeom prst="round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2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BAAA44-06B7-4964-945B-AAB2B5F6179B}"/>
              </a:ext>
            </a:extLst>
          </p:cNvPr>
          <p:cNvGrpSpPr/>
          <p:nvPr/>
        </p:nvGrpSpPr>
        <p:grpSpPr>
          <a:xfrm>
            <a:off x="228600" y="1227680"/>
            <a:ext cx="6144677" cy="4966204"/>
            <a:chOff x="5715000" y="1155606"/>
            <a:chExt cx="6144677" cy="49662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C46EFF-A1B0-4F1D-977C-2A7BC7796852}"/>
                </a:ext>
              </a:extLst>
            </p:cNvPr>
            <p:cNvGrpSpPr/>
            <p:nvPr/>
          </p:nvGrpSpPr>
          <p:grpSpPr>
            <a:xfrm>
              <a:off x="5715000" y="1155606"/>
              <a:ext cx="6144677" cy="3422876"/>
              <a:chOff x="838200" y="310924"/>
              <a:chExt cx="10439400" cy="581524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C2410C8-41BB-4BEB-974B-4E3E1FA29696}"/>
                  </a:ext>
                </a:extLst>
              </p:cNvPr>
              <p:cNvSpPr/>
              <p:nvPr/>
            </p:nvSpPr>
            <p:spPr>
              <a:xfrm>
                <a:off x="6414008" y="4297364"/>
                <a:ext cx="2286000" cy="1828800"/>
              </a:xfrm>
              <a:prstGeom prst="roundRect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750BD47-3A4E-4E35-9EF9-A140F76B144E}"/>
                  </a:ext>
                </a:extLst>
              </p:cNvPr>
              <p:cNvSpPr/>
              <p:nvPr/>
            </p:nvSpPr>
            <p:spPr>
              <a:xfrm>
                <a:off x="8991600" y="4297364"/>
                <a:ext cx="2286000" cy="1828800"/>
              </a:xfrm>
              <a:prstGeom prst="roundRect">
                <a:avLst/>
              </a:pr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620FC7B-78C7-4238-A16D-17E1E6D0D3C0}"/>
                  </a:ext>
                </a:extLst>
              </p:cNvPr>
              <p:cNvSpPr/>
              <p:nvPr/>
            </p:nvSpPr>
            <p:spPr>
              <a:xfrm>
                <a:off x="1291480" y="4297364"/>
                <a:ext cx="2286000" cy="1828800"/>
              </a:xfrm>
              <a:prstGeom prst="round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493ABCE-CBA6-49D5-A3AB-D9D1055DF796}"/>
                  </a:ext>
                </a:extLst>
              </p:cNvPr>
              <p:cNvSpPr/>
              <p:nvPr/>
            </p:nvSpPr>
            <p:spPr>
              <a:xfrm>
                <a:off x="3869073" y="4297364"/>
                <a:ext cx="2286000" cy="1828800"/>
              </a:xfrm>
              <a:prstGeom prst="roundRect">
                <a:avLst/>
              </a:pr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21EE346-F508-4911-9280-7A9D7579F417}"/>
                  </a:ext>
                </a:extLst>
              </p:cNvPr>
              <p:cNvSpPr/>
              <p:nvPr/>
            </p:nvSpPr>
            <p:spPr>
              <a:xfrm>
                <a:off x="5993386" y="2304144"/>
                <a:ext cx="2286000" cy="1828800"/>
              </a:xfrm>
              <a:prstGeom prst="roundRect">
                <a:avLst/>
              </a:prstGeom>
              <a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A1184C3-EC43-4B4F-B301-E066CA16B25D}"/>
                  </a:ext>
                </a:extLst>
              </p:cNvPr>
              <p:cNvSpPr/>
              <p:nvPr/>
            </p:nvSpPr>
            <p:spPr>
              <a:xfrm>
                <a:off x="8570978" y="2304144"/>
                <a:ext cx="2286000" cy="1828800"/>
              </a:xfrm>
              <a:prstGeom prst="roundRect">
                <a:avLst/>
              </a:prstGeom>
              <a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5FDE84D-16B0-4513-9FBC-DA2A9CE724D4}"/>
                  </a:ext>
                </a:extLst>
              </p:cNvPr>
              <p:cNvSpPr/>
              <p:nvPr/>
            </p:nvSpPr>
            <p:spPr>
              <a:xfrm>
                <a:off x="838200" y="2304144"/>
                <a:ext cx="2286000" cy="1828800"/>
              </a:xfrm>
              <a:prstGeom prst="roundRect">
                <a:avLst/>
              </a:prstGeom>
              <a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07B5C26-5B83-46F0-9C43-EE665C4DE46D}"/>
                  </a:ext>
                </a:extLst>
              </p:cNvPr>
              <p:cNvSpPr/>
              <p:nvPr/>
            </p:nvSpPr>
            <p:spPr>
              <a:xfrm>
                <a:off x="3415793" y="2304144"/>
                <a:ext cx="2286000" cy="1828800"/>
              </a:xfrm>
              <a:prstGeom prst="roundRect">
                <a:avLst/>
              </a:prstGeom>
              <a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DFB34BE-09DF-4314-BDA7-9F298F159830}"/>
                  </a:ext>
                </a:extLst>
              </p:cNvPr>
              <p:cNvSpPr/>
              <p:nvPr/>
            </p:nvSpPr>
            <p:spPr>
              <a:xfrm>
                <a:off x="6411985" y="310924"/>
                <a:ext cx="2286000" cy="1828800"/>
              </a:xfrm>
              <a:prstGeom prst="roundRect">
                <a:avLst/>
              </a:prstGeom>
              <a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D87F910-98B0-41FF-A6BE-22FBC5E37915}"/>
                  </a:ext>
                </a:extLst>
              </p:cNvPr>
              <p:cNvSpPr/>
              <p:nvPr/>
            </p:nvSpPr>
            <p:spPr>
              <a:xfrm>
                <a:off x="8989577" y="310924"/>
                <a:ext cx="2286000" cy="1828800"/>
              </a:xfrm>
              <a:prstGeom prst="roundRect">
                <a:avLst/>
              </a:prstGeom>
              <a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36720C-784B-4C20-A017-E2E9DE354B4F}"/>
                </a:ext>
              </a:extLst>
            </p:cNvPr>
            <p:cNvSpPr txBox="1"/>
            <p:nvPr/>
          </p:nvSpPr>
          <p:spPr>
            <a:xfrm>
              <a:off x="6006165" y="4675260"/>
              <a:ext cx="548640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Top: 	Elevation, </a:t>
              </a:r>
              <a:r>
                <a:rPr lang="en-US" sz="1400" dirty="0" err="1"/>
                <a:t>Hillshade</a:t>
              </a:r>
              <a:endParaRPr lang="en-US" sz="1400" dirty="0"/>
            </a:p>
            <a:p>
              <a:r>
                <a:rPr lang="en-US" sz="1400" dirty="0"/>
                <a:t>Middle: 	Slope, Aspect, General Curvature, Positive Openness </a:t>
              </a:r>
            </a:p>
            <a:p>
              <a:r>
                <a:rPr lang="en-US" sz="1400" dirty="0"/>
                <a:t>Bottom:	Topographic Position Index, Multiresolution Index of Valley</a:t>
              </a:r>
              <a:br>
                <a:rPr lang="en-US" sz="1400" dirty="0"/>
              </a:br>
              <a:r>
                <a:rPr lang="en-US" sz="1400" dirty="0"/>
                <a:t>	bottom flatness, Terrain Ruggedness Index, </a:t>
              </a:r>
              <a:br>
                <a:rPr lang="en-US" sz="1400" dirty="0"/>
              </a:br>
              <a:r>
                <a:rPr lang="en-US" sz="1400" dirty="0"/>
                <a:t>	Topographic Wetness Index</a:t>
              </a:r>
            </a:p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0685"/>
            <a:ext cx="11353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Predictive Ecosystem Mapping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C289F-9410-4AF5-9CB1-0B4B5D4BC101}"/>
              </a:ext>
            </a:extLst>
          </p:cNvPr>
          <p:cNvGrpSpPr/>
          <p:nvPr/>
        </p:nvGrpSpPr>
        <p:grpSpPr>
          <a:xfrm>
            <a:off x="7086600" y="1227680"/>
            <a:ext cx="4667432" cy="4838648"/>
            <a:chOff x="7086600" y="1227680"/>
            <a:chExt cx="4667432" cy="4838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989E36-09FB-4F18-8E5D-3B942CC1E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9098" y="1227680"/>
              <a:ext cx="4644934" cy="34182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72CD25-3109-47F6-B406-78AC14830091}"/>
                </a:ext>
              </a:extLst>
            </p:cNvPr>
            <p:cNvSpPr txBox="1"/>
            <p:nvPr/>
          </p:nvSpPr>
          <p:spPr>
            <a:xfrm>
              <a:off x="7086600" y="4650556"/>
              <a:ext cx="466743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PEM: BEC Site Series</a:t>
              </a:r>
            </a:p>
            <a:p>
              <a:r>
                <a:rPr lang="en-US" sz="1400" dirty="0"/>
                <a:t>K-means Classification (</a:t>
              </a:r>
              <a:r>
                <a:rPr lang="en-US" sz="1400" dirty="0" err="1"/>
                <a:t>colours</a:t>
              </a:r>
              <a:r>
                <a:rPr lang="en-US" sz="1400" dirty="0"/>
                <a:t>)</a:t>
              </a:r>
            </a:p>
            <a:p>
              <a:r>
                <a:rPr lang="en-US" sz="1400" dirty="0"/>
                <a:t>Field Based site series stratification (from previous season)</a:t>
              </a:r>
            </a:p>
            <a:p>
              <a:endParaRPr lang="en-US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BEF531E-6B1A-45EC-AFE9-A3A96052D9B1}"/>
              </a:ext>
            </a:extLst>
          </p:cNvPr>
          <p:cNvSpPr/>
          <p:nvPr/>
        </p:nvSpPr>
        <p:spPr>
          <a:xfrm>
            <a:off x="6543719" y="1143000"/>
            <a:ext cx="392456" cy="3657600"/>
          </a:xfrm>
          <a:prstGeom prst="rightBrace">
            <a:avLst>
              <a:gd name="adj1" fmla="val 28511"/>
              <a:gd name="adj2" fmla="val 4862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E0B17-F6C1-4758-8903-7D95CC91B54E}"/>
              </a:ext>
            </a:extLst>
          </p:cNvPr>
          <p:cNvSpPr/>
          <p:nvPr/>
        </p:nvSpPr>
        <p:spPr>
          <a:xfrm>
            <a:off x="228600" y="1472958"/>
            <a:ext cx="3109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Data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AC2CE-377A-41BF-A044-78FADA2932C7}"/>
              </a:ext>
            </a:extLst>
          </p:cNvPr>
          <p:cNvSpPr txBox="1"/>
          <p:nvPr/>
        </p:nvSpPr>
        <p:spPr>
          <a:xfrm>
            <a:off x="6853996" y="5867400"/>
            <a:ext cx="515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0" indent="-2057400">
              <a:tabLst>
                <a:tab pos="2286000" algn="l"/>
              </a:tabLst>
            </a:pPr>
            <a:r>
              <a:rPr lang="en-US" sz="2000" i="1" dirty="0"/>
              <a:t>Collaborative Project: FLNRORD, MOE, UNBC, </a:t>
            </a:r>
            <a:br>
              <a:rPr lang="en-US" sz="2000" i="1" dirty="0"/>
            </a:br>
            <a:r>
              <a:rPr lang="en-US" sz="2000" i="1" dirty="0"/>
              <a:t>	TRU, UBC, ALRF</a:t>
            </a:r>
          </a:p>
        </p:txBody>
      </p:sp>
    </p:spTree>
    <p:extLst>
      <p:ext uri="{BB962C8B-B14F-4D97-AF65-F5344CB8AC3E}">
        <p14:creationId xmlns:p14="http://schemas.microsoft.com/office/powerpoint/2010/main" val="3682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0852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672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i="1" dirty="0">
                <a:solidFill>
                  <a:schemeClr val="tx1"/>
                </a:solidFill>
                <a:latin typeface="+mn-lt"/>
              </a:rPr>
              <a:t>Aleza Lake RF – Hydrology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147" y="5283497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TRIM Streams Data</a:t>
            </a:r>
          </a:p>
        </p:txBody>
      </p:sp>
    </p:spTree>
    <p:extLst>
      <p:ext uri="{BB962C8B-B14F-4D97-AF65-F5344CB8AC3E}">
        <p14:creationId xmlns:p14="http://schemas.microsoft.com/office/powerpoint/2010/main" val="70967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058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3434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i="1" dirty="0">
                <a:ln w="3175">
                  <a:noFill/>
                </a:ln>
                <a:solidFill>
                  <a:schemeClr val="tx1"/>
                </a:solidFill>
                <a:latin typeface="+mn-lt"/>
              </a:rPr>
              <a:t>Aleza Lake RF – Hydrology</a:t>
            </a:r>
            <a:endParaRPr lang="en-US" sz="4000" dirty="0">
              <a:ln w="3175"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425" y="5357466"/>
            <a:ext cx="892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3175">
                  <a:noFill/>
                </a:ln>
              </a:rPr>
              <a:t>LiDAR DTM Analysis – auto-extraction of Streams and NCDs</a:t>
            </a:r>
            <a:endParaRPr lang="en-US" sz="2800" i="1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0734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150"/>
            <a:ext cx="7734502" cy="656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4618" y="365124"/>
            <a:ext cx="317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Stand Level Pre-Stratification of Site Series  </a:t>
            </a:r>
          </a:p>
        </p:txBody>
      </p:sp>
    </p:spTree>
    <p:extLst>
      <p:ext uri="{BB962C8B-B14F-4D97-AF65-F5344CB8AC3E}">
        <p14:creationId xmlns:p14="http://schemas.microsoft.com/office/powerpoint/2010/main" val="50252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914</Words>
  <Application>Microsoft Office PowerPoint</Application>
  <PresentationFormat>Widescreen</PresentationFormat>
  <Paragraphs>186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Gill Sans MT</vt:lpstr>
      <vt:lpstr>Kristen ITC</vt:lpstr>
      <vt:lpstr>MV Boli</vt:lpstr>
      <vt:lpstr>Segoe Print</vt:lpstr>
      <vt:lpstr>Office Theme</vt:lpstr>
      <vt:lpstr>Select Slides for PEM</vt:lpstr>
      <vt:lpstr>LiDAR / Aerial Laser Scanning (ALS)</vt:lpstr>
      <vt:lpstr>LiDAR / Aerial Laser Scanning (ALS)</vt:lpstr>
      <vt:lpstr>Models – Derived from  ALS/LiDAR</vt:lpstr>
      <vt:lpstr>Update</vt:lpstr>
      <vt:lpstr>Predictive Ecosystem Mapping</vt:lpstr>
      <vt:lpstr>Aleza Lake RF – Hydrology</vt:lpstr>
      <vt:lpstr>Aleza Lake RF – Hydrology</vt:lpstr>
      <vt:lpstr>PowerPoint Presentation</vt:lpstr>
      <vt:lpstr>PowerPoint Presentation</vt:lpstr>
      <vt:lpstr>Aleza Lake Research Forest  Considering Site Productivity   presented by:  Colin Chisholm RPF, MSc. Candidate       for:  PEM Methods Development – Spring 2018    March 13, 2018  </vt:lpstr>
      <vt:lpstr>ALRF Timber Supply</vt:lpstr>
      <vt:lpstr>Site Productivity </vt:lpstr>
      <vt:lpstr>Site Productivity </vt:lpstr>
      <vt:lpstr>Site Productivity </vt:lpstr>
      <vt:lpstr>SiteTools Inputs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 Slides for PEM</dc:title>
  <dc:creator>Colin Chisholm</dc:creator>
  <cp:lastModifiedBy>Colin Chisholm</cp:lastModifiedBy>
  <cp:revision>4</cp:revision>
  <dcterms:created xsi:type="dcterms:W3CDTF">2019-02-07T23:25:34Z</dcterms:created>
  <dcterms:modified xsi:type="dcterms:W3CDTF">2019-02-07T23:55:01Z</dcterms:modified>
</cp:coreProperties>
</file>